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B2A1B8-5F92-44D0-8CC7-A80C204626E8}" type="datetimeFigureOut">
              <a:rPr lang="en-US" smtClean="0"/>
              <a:t>9/23/2020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81748-5609-4E1B-AD3E-92CBC8EF837B}" type="slidenum">
              <a:rPr lang="en-US" smtClean="0"/>
              <a:t>‹#›</a:t>
            </a:fld>
            <a:endParaRPr lang="en-US"/>
          </a:p>
        </p:txBody>
      </p:sp>
    </p:spTree>
    <p:extLst>
      <p:ext uri="{BB962C8B-B14F-4D97-AF65-F5344CB8AC3E}">
        <p14:creationId xmlns:p14="http://schemas.microsoft.com/office/powerpoint/2010/main" val="173267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581748-5609-4E1B-AD3E-92CBC8EF837B}" type="slidenum">
              <a:rPr lang="en-US" smtClean="0"/>
              <a:t>20</a:t>
            </a:fld>
            <a:endParaRPr lang="en-US"/>
          </a:p>
        </p:txBody>
      </p:sp>
    </p:spTree>
    <p:extLst>
      <p:ext uri="{BB962C8B-B14F-4D97-AF65-F5344CB8AC3E}">
        <p14:creationId xmlns:p14="http://schemas.microsoft.com/office/powerpoint/2010/main" val="95276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C03D0F-06F6-47FF-A198-908C0834C53A}"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334900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03D0F-06F6-47FF-A198-908C0834C53A}"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714249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03D0F-06F6-47FF-A198-908C0834C53A}"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423832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03D0F-06F6-47FF-A198-908C0834C53A}"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191926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C03D0F-06F6-47FF-A198-908C0834C53A}"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124597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C03D0F-06F6-47FF-A198-908C0834C53A}"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2708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C03D0F-06F6-47FF-A198-908C0834C53A}" type="datetimeFigureOut">
              <a:rPr lang="en-US" smtClean="0"/>
              <a:t>9/23/2020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422370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C03D0F-06F6-47FF-A198-908C0834C53A}" type="datetimeFigureOut">
              <a:rPr lang="en-US" smtClean="0"/>
              <a:t>9/23/2020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4156450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03D0F-06F6-47FF-A198-908C0834C53A}" type="datetimeFigureOut">
              <a:rPr lang="en-US" smtClean="0"/>
              <a:t>9/23/2020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296983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03D0F-06F6-47FF-A198-908C0834C53A}"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114036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03D0F-06F6-47FF-A198-908C0834C53A}"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791B6-ECA2-4D62-9F13-B2F012E153B1}" type="slidenum">
              <a:rPr lang="en-US" smtClean="0"/>
              <a:t>‹#›</a:t>
            </a:fld>
            <a:endParaRPr lang="en-US"/>
          </a:p>
        </p:txBody>
      </p:sp>
    </p:spTree>
    <p:extLst>
      <p:ext uri="{BB962C8B-B14F-4D97-AF65-F5344CB8AC3E}">
        <p14:creationId xmlns:p14="http://schemas.microsoft.com/office/powerpoint/2010/main" val="3476661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03D0F-06F6-47FF-A198-908C0834C53A}" type="datetimeFigureOut">
              <a:rPr lang="en-US" smtClean="0"/>
              <a:t>9/23/2020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791B6-ECA2-4D62-9F13-B2F012E153B1}" type="slidenum">
              <a:rPr lang="en-US" smtClean="0"/>
              <a:t>‹#›</a:t>
            </a:fld>
            <a:endParaRPr lang="en-US"/>
          </a:p>
        </p:txBody>
      </p:sp>
    </p:spTree>
    <p:extLst>
      <p:ext uri="{BB962C8B-B14F-4D97-AF65-F5344CB8AC3E}">
        <p14:creationId xmlns:p14="http://schemas.microsoft.com/office/powerpoint/2010/main" val="925635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Expert System</a:t>
            </a:r>
            <a:endParaRPr lang="en-US" dirty="0"/>
          </a:p>
        </p:txBody>
      </p:sp>
      <p:sp>
        <p:nvSpPr>
          <p:cNvPr id="3" name="Subtitle 2"/>
          <p:cNvSpPr>
            <a:spLocks noGrp="1"/>
          </p:cNvSpPr>
          <p:nvPr>
            <p:ph type="subTitle" idx="1"/>
          </p:nvPr>
        </p:nvSpPr>
        <p:spPr/>
        <p:txBody>
          <a:bodyPr/>
          <a:lstStyle/>
          <a:p>
            <a:r>
              <a:rPr lang="en-US" dirty="0" smtClean="0"/>
              <a:t>Dr. Rana Majumdar</a:t>
            </a:r>
            <a:endParaRPr lang="en-US" dirty="0"/>
          </a:p>
        </p:txBody>
      </p:sp>
    </p:spTree>
    <p:extLst>
      <p:ext uri="{BB962C8B-B14F-4D97-AF65-F5344CB8AC3E}">
        <p14:creationId xmlns:p14="http://schemas.microsoft.com/office/powerpoint/2010/main" val="360332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14400"/>
            <a:ext cx="8305800" cy="5324535"/>
          </a:xfrm>
          <a:prstGeom prst="rect">
            <a:avLst/>
          </a:prstGeom>
        </p:spPr>
        <p:txBody>
          <a:bodyPr wrap="square">
            <a:spAutoFit/>
          </a:bodyPr>
          <a:lstStyle/>
          <a:p>
            <a:pPr algn="ctr"/>
            <a:r>
              <a:rPr lang="en-US" sz="2000" dirty="0" smtClean="0"/>
              <a:t>Inference </a:t>
            </a:r>
            <a:r>
              <a:rPr lang="en-US" sz="2000" dirty="0"/>
              <a:t>Engine(Rules of Engine)</a:t>
            </a:r>
          </a:p>
          <a:p>
            <a:pPr algn="just"/>
            <a:r>
              <a:rPr lang="en-US" sz="2000" dirty="0"/>
              <a:t>The inference engine is known as the brain of the expert system as it is the main processing unit of the system. It applies inference rules to the knowledge base to derive a conclusion or deduce new information. It helps in deriving an error-free solution of queries asked by the user.</a:t>
            </a:r>
          </a:p>
          <a:p>
            <a:pPr algn="just"/>
            <a:r>
              <a:rPr lang="en-US" sz="2000" dirty="0"/>
              <a:t>With the help of an inference engine, the system extracts the knowledge from the knowledge base.</a:t>
            </a:r>
          </a:p>
          <a:p>
            <a:pPr algn="just"/>
            <a:r>
              <a:rPr lang="en-US" sz="2000" dirty="0"/>
              <a:t>There are two types of inference engine:</a:t>
            </a:r>
          </a:p>
          <a:p>
            <a:pPr algn="just"/>
            <a:r>
              <a:rPr lang="en-US" sz="2000" b="1" dirty="0"/>
              <a:t>Deterministic Inference engine:</a:t>
            </a:r>
            <a:r>
              <a:rPr lang="en-US" sz="2000" dirty="0"/>
              <a:t> The conclusions drawn from this type of inference engine are assumed to be true. It is based on </a:t>
            </a:r>
            <a:r>
              <a:rPr lang="en-US" sz="2000" b="1" dirty="0"/>
              <a:t>facts</a:t>
            </a:r>
            <a:r>
              <a:rPr lang="en-US" sz="2000" dirty="0"/>
              <a:t> and </a:t>
            </a:r>
            <a:r>
              <a:rPr lang="en-US" sz="2000" b="1" dirty="0"/>
              <a:t>rules</a:t>
            </a:r>
            <a:r>
              <a:rPr lang="en-US" sz="2000" dirty="0"/>
              <a:t>.</a:t>
            </a:r>
          </a:p>
          <a:p>
            <a:pPr algn="just"/>
            <a:r>
              <a:rPr lang="en-US" sz="2000" b="1" dirty="0"/>
              <a:t>Probabilistic Inference engine:</a:t>
            </a:r>
            <a:r>
              <a:rPr lang="en-US" sz="2000" dirty="0"/>
              <a:t> This type of inference engine contains uncertainty in conclusions, and based on the probability.</a:t>
            </a:r>
          </a:p>
          <a:p>
            <a:pPr algn="just"/>
            <a:r>
              <a:rPr lang="en-US" sz="2000" dirty="0"/>
              <a:t>Inference engine uses the below modes to derive the solutions:</a:t>
            </a:r>
          </a:p>
          <a:p>
            <a:pPr algn="just"/>
            <a:r>
              <a:rPr lang="en-US" sz="2000" b="1" dirty="0"/>
              <a:t>Forward Chaining:</a:t>
            </a:r>
            <a:r>
              <a:rPr lang="en-US" sz="2000" dirty="0"/>
              <a:t> It starts from the known facts and rules, and applies the inference rules to add their conclusion to the known facts.</a:t>
            </a:r>
          </a:p>
          <a:p>
            <a:pPr algn="just"/>
            <a:r>
              <a:rPr lang="en-US" sz="2000" b="1" dirty="0"/>
              <a:t>Backward Chaining:</a:t>
            </a:r>
            <a:r>
              <a:rPr lang="en-US" sz="2000" dirty="0"/>
              <a:t> It is a backward reasoning method that starts from the goal and works backward to prove the known facts.</a:t>
            </a:r>
          </a:p>
        </p:txBody>
      </p:sp>
    </p:spTree>
    <p:extLst>
      <p:ext uri="{BB962C8B-B14F-4D97-AF65-F5344CB8AC3E}">
        <p14:creationId xmlns:p14="http://schemas.microsoft.com/office/powerpoint/2010/main" val="289153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382000" cy="5516563"/>
          </a:xfrm>
        </p:spPr>
        <p:txBody>
          <a:bodyPr>
            <a:normAutofit fontScale="25000" lnSpcReduction="20000"/>
          </a:bodyPr>
          <a:lstStyle/>
          <a:p>
            <a:pPr marL="0" indent="0" algn="ctr">
              <a:buNone/>
            </a:pPr>
            <a:r>
              <a:rPr lang="en-US" sz="4500" dirty="0" smtClean="0"/>
              <a:t>Knowledge </a:t>
            </a:r>
            <a:r>
              <a:rPr lang="en-US" sz="4500" dirty="0"/>
              <a:t>Base</a:t>
            </a:r>
          </a:p>
          <a:p>
            <a:pPr algn="just"/>
            <a:r>
              <a:rPr lang="en-US" sz="9600" dirty="0"/>
              <a:t>The knowledgebase is a type of storage that stores knowledge acquired from the different experts of the particular domain. It is considered as big storage of knowledge. The more the knowledge base, the more precise will be the Expert System.</a:t>
            </a:r>
          </a:p>
          <a:p>
            <a:pPr algn="just"/>
            <a:r>
              <a:rPr lang="en-US" sz="9600" dirty="0"/>
              <a:t>It is similar to a database that contains information and rules of a particular domain or subject.</a:t>
            </a:r>
          </a:p>
          <a:p>
            <a:pPr algn="just"/>
            <a:r>
              <a:rPr lang="en-US" sz="9600" dirty="0"/>
              <a:t>One can also view the knowledge base as collections of objects and their attributes. Such as a Lion is an object and its attributes are it is a mammal, it is not a domestic animal, etc.</a:t>
            </a:r>
          </a:p>
          <a:p>
            <a:pPr algn="just"/>
            <a:r>
              <a:rPr lang="en-US" sz="8000" b="1" dirty="0"/>
              <a:t>Components of Knowledge Base</a:t>
            </a:r>
            <a:endParaRPr lang="en-US" sz="8000" dirty="0"/>
          </a:p>
          <a:p>
            <a:pPr algn="just"/>
            <a:r>
              <a:rPr lang="en-US" sz="8000" b="1" dirty="0"/>
              <a:t>Factual Knowledge:</a:t>
            </a:r>
            <a:r>
              <a:rPr lang="en-US" sz="8000" dirty="0"/>
              <a:t> The knowledge which is based on facts and accepted by knowledge engineers comes under factual knowledge.</a:t>
            </a:r>
          </a:p>
          <a:p>
            <a:pPr algn="just"/>
            <a:r>
              <a:rPr lang="en-US" sz="8000" b="1" dirty="0"/>
              <a:t>Heuristic Knowledge:</a:t>
            </a:r>
            <a:r>
              <a:rPr lang="en-US" sz="8000" dirty="0"/>
              <a:t> This knowledge is based on practice, the ability to guess, evaluation, and experiences.</a:t>
            </a:r>
          </a:p>
          <a:p>
            <a:pPr algn="just"/>
            <a:r>
              <a:rPr lang="en-US" sz="8000" b="1" dirty="0"/>
              <a:t>Knowledge Representation:</a:t>
            </a:r>
            <a:r>
              <a:rPr lang="en-US" sz="8000" dirty="0"/>
              <a:t> It is used to formalize the knowledge stored in the knowledge base using the If-else rules.</a:t>
            </a:r>
          </a:p>
          <a:p>
            <a:pPr algn="just"/>
            <a:r>
              <a:rPr lang="en-US" sz="8000" b="1" dirty="0"/>
              <a:t>Knowledge Acquisitions:</a:t>
            </a:r>
            <a:r>
              <a:rPr lang="en-US" sz="8000" dirty="0"/>
              <a:t> It is the process of extracting, organizing, and structuring the domain knowledge, specifying the rules to acquire the knowledge from various experts, and store that knowledge into the knowledge base.</a:t>
            </a:r>
          </a:p>
          <a:p>
            <a:endParaRPr lang="en-US" dirty="0"/>
          </a:p>
        </p:txBody>
      </p:sp>
    </p:spTree>
    <p:extLst>
      <p:ext uri="{BB962C8B-B14F-4D97-AF65-F5344CB8AC3E}">
        <p14:creationId xmlns:p14="http://schemas.microsoft.com/office/powerpoint/2010/main" val="1322904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Expert System Technology</a:t>
            </a:r>
            <a:br>
              <a:rPr lang="en-US" dirty="0" smtClean="0"/>
            </a:br>
            <a:endParaRPr lang="en-US" dirty="0"/>
          </a:p>
        </p:txBody>
      </p:sp>
      <p:sp>
        <p:nvSpPr>
          <p:cNvPr id="3" name="Content Placeholder 2"/>
          <p:cNvSpPr>
            <a:spLocks noGrp="1"/>
          </p:cNvSpPr>
          <p:nvPr>
            <p:ph idx="1"/>
          </p:nvPr>
        </p:nvSpPr>
        <p:spPr>
          <a:xfrm>
            <a:off x="533400" y="990600"/>
            <a:ext cx="8305800" cy="5486400"/>
          </a:xfrm>
        </p:spPr>
        <p:txBody>
          <a:bodyPr>
            <a:normAutofit fontScale="25000" lnSpcReduction="20000"/>
          </a:bodyPr>
          <a:lstStyle/>
          <a:p>
            <a:pPr algn="just"/>
            <a:endParaRPr lang="en-US" sz="3800" b="1" dirty="0" smtClean="0"/>
          </a:p>
          <a:p>
            <a:pPr algn="just"/>
            <a:r>
              <a:rPr lang="en-US" sz="8000" b="1" dirty="0" smtClean="0"/>
              <a:t>Expert </a:t>
            </a:r>
            <a:r>
              <a:rPr lang="en-US" sz="8000" b="1" dirty="0"/>
              <a:t>System Development Environment</a:t>
            </a:r>
            <a:r>
              <a:rPr lang="en-US" sz="8000" dirty="0"/>
              <a:t> − The ES development environment includes hardware and tools. They are −</a:t>
            </a:r>
          </a:p>
          <a:p>
            <a:pPr lvl="1" algn="just"/>
            <a:r>
              <a:rPr lang="en-US" sz="8000" dirty="0"/>
              <a:t>Workstations, minicomputers, mainframes.</a:t>
            </a:r>
          </a:p>
          <a:p>
            <a:pPr lvl="1" algn="just"/>
            <a:r>
              <a:rPr lang="en-US" sz="8000" dirty="0"/>
              <a:t>High level Symbolic Programming Languages such as </a:t>
            </a:r>
            <a:r>
              <a:rPr lang="en-US" sz="8000" b="1" dirty="0" smtClean="0"/>
              <a:t>List</a:t>
            </a:r>
            <a:r>
              <a:rPr lang="en-US" sz="8000" dirty="0"/>
              <a:t> </a:t>
            </a:r>
            <a:r>
              <a:rPr lang="en-US" sz="8000" b="1" dirty="0"/>
              <a:t>P</a:t>
            </a:r>
            <a:r>
              <a:rPr lang="en-US" sz="8000" dirty="0"/>
              <a:t>rogramming (LISP) and </a:t>
            </a:r>
            <a:r>
              <a:rPr lang="en-US" sz="8000" b="1" dirty="0" smtClean="0"/>
              <a:t>Programming</a:t>
            </a:r>
            <a:r>
              <a:rPr lang="en-US" sz="8000" dirty="0" smtClean="0"/>
              <a:t>  </a:t>
            </a:r>
            <a:r>
              <a:rPr lang="en-US" sz="8000" dirty="0"/>
              <a:t> </a:t>
            </a:r>
            <a:r>
              <a:rPr lang="en-US" sz="8000" b="1" dirty="0" smtClean="0"/>
              <a:t>Logic</a:t>
            </a:r>
            <a:r>
              <a:rPr lang="en-US" sz="8000" dirty="0" smtClean="0"/>
              <a:t>  </a:t>
            </a:r>
            <a:r>
              <a:rPr lang="en-US" sz="8000" dirty="0"/>
              <a:t>(PROLOG).</a:t>
            </a:r>
          </a:p>
          <a:p>
            <a:pPr lvl="1" algn="just"/>
            <a:r>
              <a:rPr lang="en-US" sz="8000" dirty="0"/>
              <a:t>Large databases</a:t>
            </a:r>
            <a:r>
              <a:rPr lang="en-US" sz="8000" dirty="0" smtClean="0"/>
              <a:t>.</a:t>
            </a:r>
          </a:p>
          <a:p>
            <a:pPr lvl="1" algn="just"/>
            <a:endParaRPr lang="en-US" sz="8000" dirty="0"/>
          </a:p>
          <a:p>
            <a:pPr algn="just"/>
            <a:r>
              <a:rPr lang="en-US" sz="8000" b="1" dirty="0"/>
              <a:t>Tools</a:t>
            </a:r>
            <a:r>
              <a:rPr lang="en-US" sz="8000" dirty="0"/>
              <a:t> − They reduce the effort and cost involved in developing an expert system to large extent.</a:t>
            </a:r>
          </a:p>
          <a:p>
            <a:pPr lvl="1" algn="just"/>
            <a:r>
              <a:rPr lang="en-US" sz="8000" dirty="0"/>
              <a:t>Powerful editors and debugging tools with multi-windows.</a:t>
            </a:r>
          </a:p>
          <a:p>
            <a:pPr lvl="1" algn="just"/>
            <a:r>
              <a:rPr lang="en-US" sz="8000" dirty="0"/>
              <a:t>They provide rapid prototyping</a:t>
            </a:r>
          </a:p>
          <a:p>
            <a:pPr lvl="1" algn="just"/>
            <a:r>
              <a:rPr lang="en-US" sz="8000" dirty="0"/>
              <a:t>Have Inbuilt definitions of model, knowledge representation, and inference design</a:t>
            </a:r>
            <a:r>
              <a:rPr lang="en-US" sz="8000" dirty="0" smtClean="0"/>
              <a:t>.</a:t>
            </a:r>
          </a:p>
          <a:p>
            <a:pPr lvl="1" algn="just"/>
            <a:endParaRPr lang="en-US" sz="8000" dirty="0"/>
          </a:p>
          <a:p>
            <a:pPr algn="just"/>
            <a:r>
              <a:rPr lang="en-US" sz="8000" b="1" dirty="0"/>
              <a:t>Shells</a:t>
            </a:r>
            <a:r>
              <a:rPr lang="en-US" sz="8000" dirty="0"/>
              <a:t> − A shell is nothing but an expert system without knowledge base. A shell provides the developers with knowledge acquisition, inference engine, user interface, and explanation facility. For example, few shells are given below −</a:t>
            </a:r>
          </a:p>
          <a:p>
            <a:pPr lvl="1" algn="just"/>
            <a:r>
              <a:rPr lang="en-US" sz="8000" dirty="0"/>
              <a:t>Java Expert System Shell (JESS) that provides fully developed Java API for creating an expert system.</a:t>
            </a:r>
          </a:p>
          <a:p>
            <a:endParaRPr lang="en-US" dirty="0"/>
          </a:p>
        </p:txBody>
      </p:sp>
    </p:spTree>
    <p:extLst>
      <p:ext uri="{BB962C8B-B14F-4D97-AF65-F5344CB8AC3E}">
        <p14:creationId xmlns:p14="http://schemas.microsoft.com/office/powerpoint/2010/main" val="3695732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Development of Expert Systems: General Steps</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pPr algn="just"/>
            <a:r>
              <a:rPr lang="en-US" sz="3400" dirty="0" smtClean="0"/>
              <a:t>The </a:t>
            </a:r>
            <a:r>
              <a:rPr lang="en-US" sz="3400" dirty="0"/>
              <a:t>process of ES development is iterative. Steps in developing the ES include −</a:t>
            </a:r>
          </a:p>
          <a:p>
            <a:pPr algn="just"/>
            <a:r>
              <a:rPr lang="en-US" sz="3400" dirty="0"/>
              <a:t>Identify Problem Domain</a:t>
            </a:r>
          </a:p>
          <a:p>
            <a:pPr algn="just"/>
            <a:r>
              <a:rPr lang="en-US" sz="3400" dirty="0"/>
              <a:t>The problem must be suitable for an expert system to solve it.</a:t>
            </a:r>
          </a:p>
          <a:p>
            <a:pPr algn="just"/>
            <a:r>
              <a:rPr lang="en-US" sz="3400" dirty="0"/>
              <a:t>Find the experts in task domain for the ES project.</a:t>
            </a:r>
          </a:p>
          <a:p>
            <a:pPr algn="just"/>
            <a:r>
              <a:rPr lang="en-US" sz="3400" dirty="0"/>
              <a:t>Establish cost-effectiveness of the system.</a:t>
            </a:r>
          </a:p>
          <a:p>
            <a:pPr algn="just"/>
            <a:r>
              <a:rPr lang="en-US" sz="3400" dirty="0"/>
              <a:t>Design the System</a:t>
            </a:r>
          </a:p>
          <a:p>
            <a:pPr algn="just"/>
            <a:r>
              <a:rPr lang="en-US" sz="3400" dirty="0"/>
              <a:t>Identify the ES Technology</a:t>
            </a:r>
          </a:p>
          <a:p>
            <a:pPr algn="just"/>
            <a:r>
              <a:rPr lang="en-US" sz="3400" dirty="0"/>
              <a:t>Know and establish the degree of integration with the other systems and databases.</a:t>
            </a:r>
          </a:p>
          <a:p>
            <a:pPr algn="just"/>
            <a:r>
              <a:rPr lang="en-US" sz="3400" dirty="0"/>
              <a:t>Realize how the concepts can represent the domain knowledge best.</a:t>
            </a:r>
          </a:p>
          <a:p>
            <a:endParaRPr lang="en-US" dirty="0"/>
          </a:p>
        </p:txBody>
      </p:sp>
    </p:spTree>
    <p:extLst>
      <p:ext uri="{BB962C8B-B14F-4D97-AF65-F5344CB8AC3E}">
        <p14:creationId xmlns:p14="http://schemas.microsoft.com/office/powerpoint/2010/main" val="177575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57800"/>
          </a:xfrm>
        </p:spPr>
        <p:txBody>
          <a:bodyPr>
            <a:normAutofit fontScale="77500" lnSpcReduction="20000"/>
          </a:bodyPr>
          <a:lstStyle/>
          <a:p>
            <a:r>
              <a:rPr lang="en-US" dirty="0"/>
              <a:t>Develop the Prototype</a:t>
            </a:r>
          </a:p>
          <a:p>
            <a:r>
              <a:rPr lang="en-US" dirty="0"/>
              <a:t>From Knowledge Base: The knowledge engineer works to −</a:t>
            </a:r>
          </a:p>
          <a:p>
            <a:r>
              <a:rPr lang="en-US" dirty="0"/>
              <a:t>Acquire domain knowledge from the expert.</a:t>
            </a:r>
          </a:p>
          <a:p>
            <a:r>
              <a:rPr lang="en-US" dirty="0"/>
              <a:t>Represent it in the form of If-THEN-ELSE rules.</a:t>
            </a:r>
          </a:p>
          <a:p>
            <a:r>
              <a:rPr lang="en-US" dirty="0"/>
              <a:t>Test and Refine the Prototype</a:t>
            </a:r>
          </a:p>
          <a:p>
            <a:r>
              <a:rPr lang="en-US" dirty="0"/>
              <a:t>The knowledge engineer uses sample cases to test the prototype for any deficiencies in performance.</a:t>
            </a:r>
          </a:p>
          <a:p>
            <a:r>
              <a:rPr lang="en-US" dirty="0"/>
              <a:t>End users test the prototypes of the ES.</a:t>
            </a:r>
          </a:p>
          <a:p>
            <a:r>
              <a:rPr lang="en-US" dirty="0"/>
              <a:t>Develop and Complete the ES</a:t>
            </a:r>
          </a:p>
          <a:p>
            <a:r>
              <a:rPr lang="en-US" dirty="0"/>
              <a:t>Test and ensure the interaction of the ES with all elements of its environment, including end users, databases, and other information systems.</a:t>
            </a:r>
          </a:p>
          <a:p>
            <a:r>
              <a:rPr lang="en-US" dirty="0"/>
              <a:t>Document the ES project well.</a:t>
            </a:r>
          </a:p>
          <a:p>
            <a:r>
              <a:rPr lang="en-US" dirty="0"/>
              <a:t>Train the user to use ES.</a:t>
            </a:r>
          </a:p>
          <a:p>
            <a:endParaRPr lang="en-US" dirty="0"/>
          </a:p>
        </p:txBody>
      </p:sp>
    </p:spTree>
    <p:extLst>
      <p:ext uri="{BB962C8B-B14F-4D97-AF65-F5344CB8AC3E}">
        <p14:creationId xmlns:p14="http://schemas.microsoft.com/office/powerpoint/2010/main" val="10700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Maintain the System</a:t>
            </a:r>
          </a:p>
          <a:p>
            <a:r>
              <a:rPr lang="en-US" dirty="0"/>
              <a:t>Keep the knowledge base up-to-date by regular review and update.</a:t>
            </a:r>
          </a:p>
          <a:p>
            <a:r>
              <a:rPr lang="en-US" dirty="0"/>
              <a:t>Cater for new interfaces with other information systems, as those systems evolve.</a:t>
            </a:r>
          </a:p>
          <a:p>
            <a:endParaRPr lang="en-US" dirty="0"/>
          </a:p>
        </p:txBody>
      </p:sp>
    </p:spTree>
    <p:extLst>
      <p:ext uri="{BB962C8B-B14F-4D97-AF65-F5344CB8AC3E}">
        <p14:creationId xmlns:p14="http://schemas.microsoft.com/office/powerpoint/2010/main" val="63191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 theorem</a:t>
            </a:r>
            <a:br>
              <a:rPr lang="en-US" dirty="0"/>
            </a:br>
            <a:endParaRPr lang="en-US" dirty="0"/>
          </a:p>
        </p:txBody>
      </p:sp>
      <p:sp>
        <p:nvSpPr>
          <p:cNvPr id="3" name="Content Placeholder 2"/>
          <p:cNvSpPr>
            <a:spLocks noGrp="1"/>
          </p:cNvSpPr>
          <p:nvPr>
            <p:ph idx="1"/>
          </p:nvPr>
        </p:nvSpPr>
        <p:spPr/>
        <p:txBody>
          <a:bodyPr/>
          <a:lstStyle/>
          <a:p>
            <a:pPr algn="just"/>
            <a:r>
              <a:rPr lang="en-US" dirty="0"/>
              <a:t>Bayes' theorem is also known as </a:t>
            </a:r>
            <a:r>
              <a:rPr lang="en-US" b="1" dirty="0"/>
              <a:t>Bayes' rule, Bayes' law</a:t>
            </a:r>
            <a:r>
              <a:rPr lang="en-US" dirty="0"/>
              <a:t>, or </a:t>
            </a:r>
            <a:r>
              <a:rPr lang="en-US" b="1" dirty="0"/>
              <a:t>Bayesian reasoning</a:t>
            </a:r>
            <a:r>
              <a:rPr lang="en-US" dirty="0"/>
              <a:t>, which determines the probability of an event with uncertain knowledge.</a:t>
            </a:r>
          </a:p>
          <a:p>
            <a:pPr algn="just"/>
            <a:r>
              <a:rPr lang="en-US" dirty="0"/>
              <a:t>In probability theory, it relates the conditional probability and marginal probabilities of two random events.</a:t>
            </a:r>
          </a:p>
          <a:p>
            <a:endParaRPr lang="en-US" dirty="0"/>
          </a:p>
        </p:txBody>
      </p:sp>
    </p:spTree>
    <p:extLst>
      <p:ext uri="{BB962C8B-B14F-4D97-AF65-F5344CB8AC3E}">
        <p14:creationId xmlns:p14="http://schemas.microsoft.com/office/powerpoint/2010/main" val="307257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181600"/>
          </a:xfrm>
        </p:spPr>
        <p:txBody>
          <a:bodyPr>
            <a:normAutofit fontScale="92500" lnSpcReduction="20000"/>
          </a:bodyPr>
          <a:lstStyle/>
          <a:p>
            <a:r>
              <a:rPr lang="en-US" dirty="0"/>
              <a:t>It is a way to calculate the value of P(B|A) with the knowledge of P(A|B).</a:t>
            </a:r>
          </a:p>
          <a:p>
            <a:r>
              <a:rPr lang="en-US" dirty="0"/>
              <a:t>Bayes' theorem allows updating the probability prediction of an event by observing new information of the real world.</a:t>
            </a:r>
          </a:p>
          <a:p>
            <a:r>
              <a:rPr lang="en-US" dirty="0"/>
              <a:t>Bayes' theorem can be derived using product rule and conditional probability of event A with known event B</a:t>
            </a:r>
            <a:r>
              <a:rPr lang="en-US" dirty="0" smtClean="0"/>
              <a:t>:</a:t>
            </a:r>
          </a:p>
          <a:p>
            <a:r>
              <a:rPr lang="en-US" dirty="0"/>
              <a:t>P(A ⋀ B)= P(A|B) P(B)   </a:t>
            </a:r>
          </a:p>
          <a:p>
            <a:pPr marL="0" indent="0">
              <a:buNone/>
            </a:pPr>
            <a:r>
              <a:rPr lang="en-US" dirty="0"/>
              <a:t>Similarly, the probability of event B with known event A</a:t>
            </a:r>
            <a:r>
              <a:rPr lang="en-US" dirty="0" smtClean="0"/>
              <a:t>:</a:t>
            </a:r>
          </a:p>
          <a:p>
            <a:r>
              <a:rPr lang="en-US" dirty="0"/>
              <a:t>P(A ⋀ B)= P(B|A) P(A)  </a:t>
            </a:r>
          </a:p>
          <a:p>
            <a:endParaRPr lang="en-US" dirty="0"/>
          </a:p>
        </p:txBody>
      </p:sp>
    </p:spTree>
    <p:extLst>
      <p:ext uri="{BB962C8B-B14F-4D97-AF65-F5344CB8AC3E}">
        <p14:creationId xmlns:p14="http://schemas.microsoft.com/office/powerpoint/2010/main" val="370794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7419" y="609600"/>
            <a:ext cx="32575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38200" y="1371600"/>
            <a:ext cx="7696200" cy="3693319"/>
          </a:xfrm>
          <a:prstGeom prst="rect">
            <a:avLst/>
          </a:prstGeom>
        </p:spPr>
        <p:txBody>
          <a:bodyPr wrap="square">
            <a:spAutoFit/>
          </a:bodyPr>
          <a:lstStyle/>
          <a:p>
            <a:r>
              <a:rPr lang="en-US" b="1" dirty="0" smtClean="0"/>
              <a:t>Bayes</a:t>
            </a:r>
            <a:r>
              <a:rPr lang="en-US" b="1" dirty="0"/>
              <a:t>' rule</a:t>
            </a:r>
            <a:r>
              <a:rPr lang="en-US" dirty="0"/>
              <a:t> or</a:t>
            </a:r>
            <a:r>
              <a:rPr lang="en-US" b="1" dirty="0"/>
              <a:t> Bayes' theorem</a:t>
            </a:r>
            <a:r>
              <a:rPr lang="en-US" dirty="0"/>
              <a:t>. This equation is basic of most modern AI systems for </a:t>
            </a:r>
            <a:r>
              <a:rPr lang="en-US" b="1" dirty="0"/>
              <a:t>probabilistic inference</a:t>
            </a:r>
            <a:r>
              <a:rPr lang="en-US" dirty="0"/>
              <a:t>.</a:t>
            </a:r>
          </a:p>
          <a:p>
            <a:r>
              <a:rPr lang="en-US" dirty="0"/>
              <a:t>It shows the simple relationship between joint and conditional probabilities. Here,</a:t>
            </a:r>
          </a:p>
          <a:p>
            <a:r>
              <a:rPr lang="en-US" dirty="0"/>
              <a:t>P(A|B) is known as </a:t>
            </a:r>
            <a:r>
              <a:rPr lang="en-US" b="1" dirty="0"/>
              <a:t>posterior</a:t>
            </a:r>
            <a:r>
              <a:rPr lang="en-US" dirty="0"/>
              <a:t>, which we need to calculate, and it will be read as Probability of hypothesis A when we have occurred an evidence B.</a:t>
            </a:r>
          </a:p>
          <a:p>
            <a:endParaRPr lang="en-US" dirty="0" smtClean="0"/>
          </a:p>
          <a:p>
            <a:r>
              <a:rPr lang="en-US" dirty="0" smtClean="0"/>
              <a:t>P(B|A</a:t>
            </a:r>
            <a:r>
              <a:rPr lang="en-US" dirty="0"/>
              <a:t>) is called the likelihood, in which we consider that hypothesis is true, then we calculate the probability of evidence.</a:t>
            </a:r>
          </a:p>
          <a:p>
            <a:r>
              <a:rPr lang="en-US" dirty="0"/>
              <a:t>P(A) is called the </a:t>
            </a:r>
            <a:r>
              <a:rPr lang="en-US" b="1" dirty="0"/>
              <a:t>prior probability</a:t>
            </a:r>
            <a:r>
              <a:rPr lang="en-US" dirty="0"/>
              <a:t>, probability of hypothesis before considering the evidence</a:t>
            </a:r>
          </a:p>
          <a:p>
            <a:r>
              <a:rPr lang="en-US" dirty="0"/>
              <a:t>P(B) is called </a:t>
            </a:r>
            <a:r>
              <a:rPr lang="en-US" b="1" dirty="0"/>
              <a:t>marginal probability</a:t>
            </a:r>
            <a:r>
              <a:rPr lang="en-US" dirty="0"/>
              <a:t>, pure probability of an evidence.</a:t>
            </a:r>
          </a:p>
          <a:p>
            <a:r>
              <a:rPr lang="en-US" dirty="0" smtClean="0"/>
              <a:t>Bayes</a:t>
            </a:r>
            <a:r>
              <a:rPr lang="en-US" dirty="0"/>
              <a:t>' rule can be written as: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91" y="5257800"/>
            <a:ext cx="293370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549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0"/>
            <a:ext cx="8229600" cy="4525963"/>
          </a:xfrm>
        </p:spPr>
        <p:txBody>
          <a:bodyPr/>
          <a:lstStyle/>
          <a:p>
            <a:pPr marL="0" indent="0" algn="just">
              <a:buNone/>
            </a:pPr>
            <a:r>
              <a:rPr lang="en-US" dirty="0"/>
              <a:t>Bayes' rule allows us to compute the single term P(B|A) in terms of P(A|B), P(</a:t>
            </a:r>
            <a:r>
              <a:rPr lang="en-US" i="1" dirty="0"/>
              <a:t>B</a:t>
            </a:r>
            <a:r>
              <a:rPr lang="en-US" dirty="0"/>
              <a:t>), and P(A). This is very useful in cases where we have a good probability of these three terms and want to determine the fourth one. Suppose we want to perceive the effect of some unknown cause, and want to compute that cause, then the Bayes' rule becomes: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36" y="4724400"/>
            <a:ext cx="5619404"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47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dirty="0"/>
              <a:t>In </a:t>
            </a:r>
            <a:r>
              <a:rPr lang="en-US" b="1" dirty="0"/>
              <a:t>artificial intelligence</a:t>
            </a:r>
            <a:r>
              <a:rPr lang="en-US" dirty="0"/>
              <a:t>, an </a:t>
            </a:r>
            <a:r>
              <a:rPr lang="en-US" b="1" dirty="0"/>
              <a:t>expert system</a:t>
            </a:r>
            <a:r>
              <a:rPr lang="en-US" dirty="0"/>
              <a:t> is a computer </a:t>
            </a:r>
            <a:r>
              <a:rPr lang="en-US" b="1" dirty="0"/>
              <a:t>system</a:t>
            </a:r>
            <a:r>
              <a:rPr lang="en-US" dirty="0"/>
              <a:t> that emulates the decision-making ability of a human </a:t>
            </a:r>
            <a:r>
              <a:rPr lang="en-US" b="1" dirty="0"/>
              <a:t>expert</a:t>
            </a:r>
            <a:r>
              <a:rPr lang="en-US" dirty="0"/>
              <a:t>. </a:t>
            </a:r>
            <a:endParaRPr lang="en-US" dirty="0" smtClean="0"/>
          </a:p>
          <a:p>
            <a:pPr marL="0" indent="0" algn="just">
              <a:buNone/>
            </a:pPr>
            <a:r>
              <a:rPr lang="en-US" b="1" dirty="0" smtClean="0"/>
              <a:t>Expert </a:t>
            </a:r>
            <a:r>
              <a:rPr lang="en-US" b="1" dirty="0"/>
              <a:t>systems</a:t>
            </a:r>
            <a:r>
              <a:rPr lang="en-US" dirty="0"/>
              <a:t> are designed to solve complex problems by reasoning through bodies of knowledge, represented mainly as if-then rules rather than through conventional procedural </a:t>
            </a:r>
            <a:r>
              <a:rPr lang="en-US" dirty="0" smtClean="0"/>
              <a:t>code.</a:t>
            </a:r>
            <a:endParaRPr lang="en-US" dirty="0"/>
          </a:p>
        </p:txBody>
      </p:sp>
    </p:spTree>
    <p:extLst>
      <p:ext uri="{BB962C8B-B14F-4D97-AF65-F5344CB8AC3E}">
        <p14:creationId xmlns:p14="http://schemas.microsoft.com/office/powerpoint/2010/main" val="421852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41349"/>
            <a:ext cx="8229600" cy="5835651"/>
          </a:xfrm>
        </p:spPr>
        <p:txBody>
          <a:bodyPr>
            <a:normAutofit fontScale="62500" lnSpcReduction="20000"/>
          </a:bodyPr>
          <a:lstStyle/>
          <a:p>
            <a:pPr marL="0" indent="0">
              <a:buNone/>
            </a:pPr>
            <a:r>
              <a:rPr lang="en-US" b="1" dirty="0"/>
              <a:t>Question: what is the probability that a patient has diseases meningitis with a stiff neck?</a:t>
            </a:r>
            <a:endParaRPr lang="en-US" dirty="0"/>
          </a:p>
          <a:p>
            <a:r>
              <a:rPr lang="en-US" b="1" dirty="0"/>
              <a:t>Given Data:</a:t>
            </a:r>
            <a:endParaRPr lang="en-US" dirty="0"/>
          </a:p>
          <a:p>
            <a:pPr marL="0" indent="0">
              <a:buNone/>
            </a:pPr>
            <a:r>
              <a:rPr lang="en-US" dirty="0"/>
              <a:t>A doctor is aware that disease meningitis causes a patient to have a stiff neck, and it occurs 80% of the time. He is also aware of some more facts, which are given as follows:</a:t>
            </a:r>
          </a:p>
          <a:p>
            <a:r>
              <a:rPr lang="en-US" dirty="0"/>
              <a:t>The Known probability that a patient has meningitis disease is 1/30,000.</a:t>
            </a:r>
          </a:p>
          <a:p>
            <a:r>
              <a:rPr lang="en-US" dirty="0"/>
              <a:t>The Known probability that a patient has a stiff neck is 2%.</a:t>
            </a:r>
          </a:p>
          <a:p>
            <a:endParaRPr lang="en-US" dirty="0" smtClean="0"/>
          </a:p>
          <a:p>
            <a:pPr marL="0" indent="0">
              <a:buNone/>
            </a:pPr>
            <a:r>
              <a:rPr lang="en-US" dirty="0" smtClean="0"/>
              <a:t>Let </a:t>
            </a:r>
            <a:r>
              <a:rPr lang="en-US" dirty="0"/>
              <a:t>a be the proposition that patient has stiff neck and b be the proposition that patient has meningitis. , so we can calculate the following as:</a:t>
            </a:r>
          </a:p>
          <a:p>
            <a:r>
              <a:rPr lang="en-US" dirty="0"/>
              <a:t>P(</a:t>
            </a:r>
            <a:r>
              <a:rPr lang="en-US" dirty="0" err="1"/>
              <a:t>a|b</a:t>
            </a:r>
            <a:r>
              <a:rPr lang="en-US" dirty="0"/>
              <a:t>) = 0.8</a:t>
            </a:r>
          </a:p>
          <a:p>
            <a:r>
              <a:rPr lang="en-US" dirty="0"/>
              <a:t>P(b) = 1/30000</a:t>
            </a:r>
          </a:p>
          <a:p>
            <a:r>
              <a:rPr lang="en-US" dirty="0"/>
              <a:t>P(a)= .</a:t>
            </a:r>
            <a:r>
              <a:rPr lang="en-US" dirty="0" smtClean="0"/>
              <a:t>02</a:t>
            </a:r>
          </a:p>
          <a:p>
            <a:endParaRPr lang="en-US" dirty="0"/>
          </a:p>
          <a:p>
            <a:endParaRPr lang="en-US" dirty="0" smtClean="0"/>
          </a:p>
          <a:p>
            <a:r>
              <a:rPr lang="en-US" dirty="0" smtClean="0"/>
              <a:t>Hence</a:t>
            </a:r>
            <a:r>
              <a:rPr lang="en-US" dirty="0"/>
              <a:t>, we can assume that 1 patient out of 750 patients has meningitis disease with a stiff neck.</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038600"/>
            <a:ext cx="36099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24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User\Desktop\20200923_090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1"/>
            <a:ext cx="8915400" cy="655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87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52400"/>
            <a:ext cx="9869805"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520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783"/>
            <a:ext cx="9829800" cy="689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73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 expert system is a computer program that is designed to solve complex problems and to provide decision-making ability like a human expert. </a:t>
            </a:r>
          </a:p>
          <a:p>
            <a:r>
              <a:rPr lang="en-US" dirty="0" smtClean="0"/>
              <a:t>It performs this by extracting knowledge from its knowledge base using the reasoning and inference rules according to the user queries.</a:t>
            </a:r>
            <a:endParaRPr lang="en-US" dirty="0"/>
          </a:p>
        </p:txBody>
      </p:sp>
    </p:spTree>
    <p:extLst>
      <p:ext uri="{BB962C8B-B14F-4D97-AF65-F5344CB8AC3E}">
        <p14:creationId xmlns:p14="http://schemas.microsoft.com/office/powerpoint/2010/main" val="3522492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lstStyle/>
          <a:p>
            <a:pPr marL="0" indent="0" algn="just">
              <a:buNone/>
            </a:pPr>
            <a:r>
              <a:rPr lang="en-US" dirty="0" smtClean="0"/>
              <a:t>The system helps in decision making for complex problems using both facts and heuristics like a human expert. </a:t>
            </a:r>
          </a:p>
          <a:p>
            <a:pPr marL="0" indent="0" algn="just">
              <a:buNone/>
            </a:pPr>
            <a:r>
              <a:rPr lang="en-US" dirty="0" smtClean="0"/>
              <a:t>It is called so because it contains the expert knowledge of a specific domain and can solve any complex problem of that particular domain. </a:t>
            </a:r>
          </a:p>
          <a:p>
            <a:pPr marL="0" indent="0" algn="just">
              <a:buNone/>
            </a:pPr>
            <a:r>
              <a:rPr lang="en-US" dirty="0" smtClean="0"/>
              <a:t>These systems are designed for a specific domain, such as medicine, science, etc.</a:t>
            </a:r>
            <a:endParaRPr lang="en-US" dirty="0"/>
          </a:p>
        </p:txBody>
      </p:sp>
    </p:spTree>
    <p:extLst>
      <p:ext uri="{BB962C8B-B14F-4D97-AF65-F5344CB8AC3E}">
        <p14:creationId xmlns:p14="http://schemas.microsoft.com/office/powerpoint/2010/main" val="3437628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68265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86691" y="3708783"/>
            <a:ext cx="7696200" cy="2308324"/>
          </a:xfrm>
          <a:prstGeom prst="rect">
            <a:avLst/>
          </a:prstGeom>
        </p:spPr>
        <p:txBody>
          <a:bodyPr wrap="square">
            <a:spAutoFit/>
          </a:bodyPr>
          <a:lstStyle/>
          <a:p>
            <a:pPr algn="just"/>
            <a:r>
              <a:rPr lang="en-US" sz="2400" dirty="0" smtClean="0"/>
              <a:t>It is important to remember that an expert system is not used to replace the human experts; instead, it is used to assist the human in making a complex decision. These systems do not have human capabilities of thinking and work on the basis of the knowledge base of the particular domain.</a:t>
            </a:r>
            <a:endParaRPr lang="en-US" sz="2400" dirty="0"/>
          </a:p>
        </p:txBody>
      </p:sp>
    </p:spTree>
    <p:extLst>
      <p:ext uri="{BB962C8B-B14F-4D97-AF65-F5344CB8AC3E}">
        <p14:creationId xmlns:p14="http://schemas.microsoft.com/office/powerpoint/2010/main" val="2860689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popular examples of the Expert System</a:t>
            </a:r>
            <a:endParaRPr lang="en-US" dirty="0"/>
          </a:p>
        </p:txBody>
      </p:sp>
      <p:sp>
        <p:nvSpPr>
          <p:cNvPr id="3" name="Content Placeholder 2"/>
          <p:cNvSpPr>
            <a:spLocks noGrp="1"/>
          </p:cNvSpPr>
          <p:nvPr>
            <p:ph idx="1"/>
          </p:nvPr>
        </p:nvSpPr>
        <p:spPr/>
        <p:txBody>
          <a:bodyPr>
            <a:noAutofit/>
          </a:bodyPr>
          <a:lstStyle/>
          <a:p>
            <a:pPr algn="just"/>
            <a:r>
              <a:rPr lang="en-US" sz="2400" dirty="0" smtClean="0"/>
              <a:t>DENDRAL: It was an artificial intelligence project that was made as a chemical analysis expert system. It was used in organic chemistry to detect unknown organic molecules with the help of their mass spectra and knowledge base of chemistry.</a:t>
            </a:r>
          </a:p>
          <a:p>
            <a:pPr algn="just"/>
            <a:r>
              <a:rPr lang="en-US" sz="2400" dirty="0" smtClean="0"/>
              <a:t>MYCIN: It was one of the earliest backward chaining expert systems that was designed to find the bacteria causing infections like </a:t>
            </a:r>
            <a:r>
              <a:rPr lang="en-US" sz="2400" dirty="0" err="1" smtClean="0"/>
              <a:t>bacteraemia</a:t>
            </a:r>
            <a:r>
              <a:rPr lang="en-US" sz="2400" dirty="0" smtClean="0"/>
              <a:t> and meningitis. It was also used for the recommendation of antibiotics and the diagnosis of blood clotting diseases.</a:t>
            </a:r>
          </a:p>
          <a:p>
            <a:pPr algn="just"/>
            <a:r>
              <a:rPr lang="en-US" sz="2400" dirty="0" smtClean="0"/>
              <a:t>PXDES: It is an expert system that is used to determine the type and level of lung cancer. To determine the disease, it takes a picture from the upper body, which looks like the shadow. This shadow identifies the type and degree of harm.</a:t>
            </a:r>
          </a:p>
        </p:txBody>
      </p:sp>
    </p:spTree>
    <p:extLst>
      <p:ext uri="{BB962C8B-B14F-4D97-AF65-F5344CB8AC3E}">
        <p14:creationId xmlns:p14="http://schemas.microsoft.com/office/powerpoint/2010/main" val="385915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Characteristics of Expert System</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b="1" dirty="0"/>
              <a:t>High Performance:</a:t>
            </a:r>
            <a:r>
              <a:rPr lang="en-US" dirty="0"/>
              <a:t> The expert system provides high performance for solving any type of complex problem of a specific domain with high efficiency and accuracy.</a:t>
            </a:r>
          </a:p>
          <a:p>
            <a:pPr algn="just"/>
            <a:r>
              <a:rPr lang="en-US" b="1" dirty="0"/>
              <a:t>Understandable:</a:t>
            </a:r>
            <a:r>
              <a:rPr lang="en-US" dirty="0"/>
              <a:t> It responds in a way that can be easily understandable by the user. It can take input in human language and provides the output in the same way.</a:t>
            </a:r>
          </a:p>
          <a:p>
            <a:pPr algn="just"/>
            <a:r>
              <a:rPr lang="en-US" b="1" dirty="0"/>
              <a:t>Reliable:</a:t>
            </a:r>
            <a:r>
              <a:rPr lang="en-US" dirty="0"/>
              <a:t> It is much reliable for generating an efficient and accurate output.</a:t>
            </a:r>
          </a:p>
          <a:p>
            <a:pPr algn="just"/>
            <a:r>
              <a:rPr lang="en-US" b="1" dirty="0"/>
              <a:t>Highly responsive:</a:t>
            </a:r>
            <a:r>
              <a:rPr lang="en-US" dirty="0"/>
              <a:t> ES provides the result for any complex query within a very short period of time.</a:t>
            </a:r>
          </a:p>
          <a:p>
            <a:endParaRPr lang="en-US" dirty="0"/>
          </a:p>
        </p:txBody>
      </p:sp>
    </p:spTree>
    <p:extLst>
      <p:ext uri="{BB962C8B-B14F-4D97-AF65-F5344CB8AC3E}">
        <p14:creationId xmlns:p14="http://schemas.microsoft.com/office/powerpoint/2010/main" val="248431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Components of Expert System</a:t>
            </a:r>
            <a:br>
              <a:rPr lang="en-US" dirty="0"/>
            </a:br>
            <a:endParaRPr lang="en-US" dirty="0"/>
          </a:p>
        </p:txBody>
      </p:sp>
      <p:sp>
        <p:nvSpPr>
          <p:cNvPr id="3" name="Content Placeholder 2"/>
          <p:cNvSpPr>
            <a:spLocks noGrp="1"/>
          </p:cNvSpPr>
          <p:nvPr>
            <p:ph idx="1"/>
          </p:nvPr>
        </p:nvSpPr>
        <p:spPr/>
        <p:txBody>
          <a:bodyPr/>
          <a:lstStyle/>
          <a:p>
            <a:r>
              <a:rPr lang="en-US" dirty="0"/>
              <a:t>An expert system mainly consists of three components:</a:t>
            </a:r>
          </a:p>
          <a:p>
            <a:r>
              <a:rPr lang="en-US" b="1" dirty="0"/>
              <a:t>User Interface</a:t>
            </a:r>
            <a:endParaRPr lang="en-US" dirty="0"/>
          </a:p>
          <a:p>
            <a:r>
              <a:rPr lang="en-US" b="1" dirty="0"/>
              <a:t>Inference Engine</a:t>
            </a:r>
            <a:endParaRPr lang="en-US" dirty="0"/>
          </a:p>
          <a:p>
            <a:r>
              <a:rPr lang="en-US" b="1" dirty="0"/>
              <a:t>Knowledge Base</a:t>
            </a:r>
            <a:endParaRPr lang="en-US" dirty="0"/>
          </a:p>
          <a:p>
            <a:endParaRPr lang="en-US" dirty="0"/>
          </a:p>
        </p:txBody>
      </p:sp>
    </p:spTree>
    <p:extLst>
      <p:ext uri="{BB962C8B-B14F-4D97-AF65-F5344CB8AC3E}">
        <p14:creationId xmlns:p14="http://schemas.microsoft.com/office/powerpoint/2010/main" val="190685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525963"/>
          </a:xfrm>
        </p:spPr>
        <p:txBody>
          <a:bodyPr>
            <a:normAutofit fontScale="92500" lnSpcReduction="10000"/>
          </a:bodyPr>
          <a:lstStyle/>
          <a:p>
            <a:pPr marL="0" indent="0" algn="ctr">
              <a:buNone/>
            </a:pPr>
            <a:r>
              <a:rPr lang="en-US" dirty="0" smtClean="0"/>
              <a:t>User </a:t>
            </a:r>
            <a:r>
              <a:rPr lang="en-US" dirty="0"/>
              <a:t>Interface</a:t>
            </a:r>
          </a:p>
          <a:p>
            <a:pPr marL="0" indent="0" algn="just">
              <a:buNone/>
            </a:pPr>
            <a:r>
              <a:rPr lang="en-US" dirty="0"/>
              <a:t>With the help of a user interface, the expert system interacts with the user, takes queries as an input in a readable format, and passes it to the inference engine. </a:t>
            </a:r>
            <a:endParaRPr lang="en-US" dirty="0" smtClean="0"/>
          </a:p>
          <a:p>
            <a:pPr marL="0" indent="0" algn="just">
              <a:buNone/>
            </a:pPr>
            <a:r>
              <a:rPr lang="en-US" dirty="0" smtClean="0"/>
              <a:t>After </a:t>
            </a:r>
            <a:r>
              <a:rPr lang="en-US" dirty="0"/>
              <a:t>getting the response from the inference engine, it displays the output to the user. In other words, </a:t>
            </a:r>
            <a:r>
              <a:rPr lang="en-US" b="1" dirty="0"/>
              <a:t>it is an interface that helps a non-expert user to communicate with the expert system to find a solution</a:t>
            </a:r>
            <a:r>
              <a:rPr lang="en-US" dirty="0"/>
              <a:t>.</a:t>
            </a:r>
          </a:p>
          <a:p>
            <a:endParaRPr lang="en-US" dirty="0"/>
          </a:p>
        </p:txBody>
      </p:sp>
    </p:spTree>
    <p:extLst>
      <p:ext uri="{BB962C8B-B14F-4D97-AF65-F5344CB8AC3E}">
        <p14:creationId xmlns:p14="http://schemas.microsoft.com/office/powerpoint/2010/main" val="3207563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1110</Words>
  <Application>Microsoft Office PowerPoint</Application>
  <PresentationFormat>On-screen Show (4:3)</PresentationFormat>
  <Paragraphs>115</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Expert System</vt:lpstr>
      <vt:lpstr>PowerPoint Presentation</vt:lpstr>
      <vt:lpstr>PowerPoint Presentation</vt:lpstr>
      <vt:lpstr>PowerPoint Presentation</vt:lpstr>
      <vt:lpstr>PowerPoint Presentation</vt:lpstr>
      <vt:lpstr>Some popular examples of the Expert System</vt:lpstr>
      <vt:lpstr>Characteristics of Expert System</vt:lpstr>
      <vt:lpstr>Components of Expert System </vt:lpstr>
      <vt:lpstr>PowerPoint Presentation</vt:lpstr>
      <vt:lpstr>PowerPoint Presentation</vt:lpstr>
      <vt:lpstr>PowerPoint Presentation</vt:lpstr>
      <vt:lpstr>Expert System Technology </vt:lpstr>
      <vt:lpstr>Development of Expert Systems: General Steps </vt:lpstr>
      <vt:lpstr>PowerPoint Presentation</vt:lpstr>
      <vt:lpstr>PowerPoint Presentation</vt:lpstr>
      <vt:lpstr>Bayes' theorem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Expert System</dc:title>
  <dc:creator>User</dc:creator>
  <cp:lastModifiedBy>User</cp:lastModifiedBy>
  <cp:revision>6</cp:revision>
  <dcterms:created xsi:type="dcterms:W3CDTF">2020-09-23T03:02:50Z</dcterms:created>
  <dcterms:modified xsi:type="dcterms:W3CDTF">2020-09-23T03:57:47Z</dcterms:modified>
</cp:coreProperties>
</file>